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3" r:id="rId4"/>
    <p:sldId id="262" r:id="rId5"/>
    <p:sldId id="267" r:id="rId6"/>
    <p:sldId id="268" r:id="rId7"/>
    <p:sldId id="270"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80" autoAdjust="0"/>
    <p:restoredTop sz="94660"/>
  </p:normalViewPr>
  <p:slideViewPr>
    <p:cSldViewPr snapToGrid="0">
      <p:cViewPr>
        <p:scale>
          <a:sx n="63" d="100"/>
          <a:sy n="63" d="100"/>
        </p:scale>
        <p:origin x="-1334" y="-6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A29EB7-B0F1-48D8-971D-C2BED73F85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a16="http://schemas.microsoft.com/office/drawing/2014/main" xmlns="" id="{91E7993C-AEE6-475E-B89A-268AB95B57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xmlns="" id="{102142FF-E3E2-4403-B9C1-96796B559E28}"/>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5" name="Footer Placeholder 4">
            <a:extLst>
              <a:ext uri="{FF2B5EF4-FFF2-40B4-BE49-F238E27FC236}">
                <a16:creationId xmlns:a16="http://schemas.microsoft.com/office/drawing/2014/main" xmlns="" id="{3B810FFF-C6C7-4957-A937-F8DBE6419AF3}"/>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F0E1200F-EFC9-494C-940D-A40538F6151C}"/>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966018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8272CF-C686-451C-AD1D-E44A06547AB1}"/>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BFAA5EC7-44C8-4FB1-894D-944A443092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38D06E9D-6B8E-4329-A175-FE3D97AD1DD7}"/>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5" name="Footer Placeholder 4">
            <a:extLst>
              <a:ext uri="{FF2B5EF4-FFF2-40B4-BE49-F238E27FC236}">
                <a16:creationId xmlns:a16="http://schemas.microsoft.com/office/drawing/2014/main" xmlns="" id="{12D6B9FA-A660-4C3D-91E4-0340A6DD7ACA}"/>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34996B8C-C059-4A10-8196-78D711B3EBFA}"/>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707375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9B5C847-BB60-49E1-BF7D-A34D6A2EE6C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a16="http://schemas.microsoft.com/office/drawing/2014/main" xmlns="" id="{0783E69E-2F9A-49E6-BF7C-665E619A8F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8BCD3BC1-4868-475A-89AF-A4E7334EB5BB}"/>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5" name="Footer Placeholder 4">
            <a:extLst>
              <a:ext uri="{FF2B5EF4-FFF2-40B4-BE49-F238E27FC236}">
                <a16:creationId xmlns:a16="http://schemas.microsoft.com/office/drawing/2014/main" xmlns="" id="{C5FB7F8F-75DF-49B2-B744-FEA40CC0B78C}"/>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44010287-89A3-4933-A028-FFF74FD5A77D}"/>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393773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ACEAF8-6486-415E-9F55-9130B5618768}"/>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B479E9A3-D6A4-410D-9734-6F8F438040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09249123-F889-49CD-A0B0-56DE446154C3}"/>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5" name="Footer Placeholder 4">
            <a:extLst>
              <a:ext uri="{FF2B5EF4-FFF2-40B4-BE49-F238E27FC236}">
                <a16:creationId xmlns:a16="http://schemas.microsoft.com/office/drawing/2014/main" xmlns="" id="{0718FA4F-6329-406A-83AF-D04161DD715B}"/>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36D0EB62-E36A-475C-AF20-598020A3C570}"/>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331502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200228-4C35-4837-B529-4F2DCFDF50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a16="http://schemas.microsoft.com/office/drawing/2014/main" xmlns="" id="{0D25F385-4F0E-4B9E-BB87-E711B364A9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4BC0AFA-D8D8-4B5F-99FA-1178E67E556C}"/>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5" name="Footer Placeholder 4">
            <a:extLst>
              <a:ext uri="{FF2B5EF4-FFF2-40B4-BE49-F238E27FC236}">
                <a16:creationId xmlns:a16="http://schemas.microsoft.com/office/drawing/2014/main" xmlns="" id="{E91BA231-2302-4929-AAA7-79F20DDBD62E}"/>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xmlns="" id="{7111F8FD-3A6E-4192-B3C6-8F2BD1E2D8E3}"/>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768239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75912A-3164-4849-92D9-50CD4926980B}"/>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F8BFDA66-9027-44DA-8CF8-EDABBA6FFC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a16="http://schemas.microsoft.com/office/drawing/2014/main" xmlns="" id="{4DF1BC02-0F82-4BF2-BCC4-24C3F12B8B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a16="http://schemas.microsoft.com/office/drawing/2014/main" xmlns="" id="{68478292-51E6-4125-93D0-9C44D6374188}"/>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6" name="Footer Placeholder 5">
            <a:extLst>
              <a:ext uri="{FF2B5EF4-FFF2-40B4-BE49-F238E27FC236}">
                <a16:creationId xmlns:a16="http://schemas.microsoft.com/office/drawing/2014/main" xmlns="" id="{41F29834-A754-4758-A3C8-7FA68810EFB9}"/>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125F079B-A2EC-401B-9CEA-3135BD70AC9A}"/>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2494507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A01402-A1F0-422A-849E-5F965973B150}"/>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F85E174D-20F1-41C0-9EBA-10332B6EF5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BDC64B6A-0D23-47B1-918B-38A0D2CE25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a16="http://schemas.microsoft.com/office/drawing/2014/main" xmlns="" id="{0B4149D9-3405-4AF3-898F-4734ABDAAC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7C4BF3E-BEDB-46A8-B962-995FA6FE37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a16="http://schemas.microsoft.com/office/drawing/2014/main" xmlns="" id="{5D116AA9-61C5-4A0B-8417-B004EB6ED189}"/>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8" name="Footer Placeholder 7">
            <a:extLst>
              <a:ext uri="{FF2B5EF4-FFF2-40B4-BE49-F238E27FC236}">
                <a16:creationId xmlns:a16="http://schemas.microsoft.com/office/drawing/2014/main" xmlns="" id="{3C16B43E-031E-4018-A532-25B7D90563B6}"/>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xmlns="" id="{AC7D6348-14BF-445A-B702-DE740ECD2E66}"/>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246762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50E0D1-6445-4DD5-B2B6-A763A59B3E40}"/>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a16="http://schemas.microsoft.com/office/drawing/2014/main" xmlns="" id="{5FA77FED-0570-4347-8048-DE23D20B84C4}"/>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4" name="Footer Placeholder 3">
            <a:extLst>
              <a:ext uri="{FF2B5EF4-FFF2-40B4-BE49-F238E27FC236}">
                <a16:creationId xmlns:a16="http://schemas.microsoft.com/office/drawing/2014/main" xmlns="" id="{8F0C722B-C7CF-42AF-B59C-E695662935D2}"/>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xmlns="" id="{E8BFB3B2-1359-4564-8712-71D7C32472E9}"/>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376338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0017B19-AAE2-4F2E-99E4-FCC43D9A190D}"/>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3" name="Footer Placeholder 2">
            <a:extLst>
              <a:ext uri="{FF2B5EF4-FFF2-40B4-BE49-F238E27FC236}">
                <a16:creationId xmlns:a16="http://schemas.microsoft.com/office/drawing/2014/main" xmlns="" id="{76FBD1FF-2BF0-4959-891C-A968251DD71D}"/>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xmlns="" id="{A372E706-835D-4E27-A4D8-404E57B4A70E}"/>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325585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325A09-C30A-4E28-AA08-C6C96A8A4E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a16="http://schemas.microsoft.com/office/drawing/2014/main" xmlns="" id="{50D3BC17-0582-4A62-97A0-58C570E0A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a16="http://schemas.microsoft.com/office/drawing/2014/main" xmlns="" id="{F065ECA0-17E7-476C-9EB2-56481F108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2A31D4D-A9D7-4F21-A8C8-0699F20C696A}"/>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6" name="Footer Placeholder 5">
            <a:extLst>
              <a:ext uri="{FF2B5EF4-FFF2-40B4-BE49-F238E27FC236}">
                <a16:creationId xmlns:a16="http://schemas.microsoft.com/office/drawing/2014/main" xmlns="" id="{BEDCFF55-84E9-4F7E-9C18-F2A5D2485144}"/>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528CF99C-2263-4F32-A847-4026D11AAE52}"/>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6212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DFC097-FB18-4E91-844D-20E8FE2B15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a16="http://schemas.microsoft.com/office/drawing/2014/main" xmlns="" id="{7BA5BEB5-BF63-46C9-804A-2B4A36D30E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a16="http://schemas.microsoft.com/office/drawing/2014/main" xmlns="" id="{DD300247-F000-4EE2-B188-480E4F3F75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8987FB8-A56D-44CA-B5A6-0FE20289B2E5}"/>
              </a:ext>
            </a:extLst>
          </p:cNvPr>
          <p:cNvSpPr>
            <a:spLocks noGrp="1"/>
          </p:cNvSpPr>
          <p:nvPr>
            <p:ph type="dt" sz="half" idx="10"/>
          </p:nvPr>
        </p:nvSpPr>
        <p:spPr/>
        <p:txBody>
          <a:bodyPr/>
          <a:lstStyle/>
          <a:p>
            <a:fld id="{814A641F-BA86-4173-88C6-8079B21A7DFC}" type="datetimeFigureOut">
              <a:rPr lang="ru-RU" smtClean="0"/>
              <a:pPr/>
              <a:t>30.09.2022</a:t>
            </a:fld>
            <a:endParaRPr lang="ru-RU"/>
          </a:p>
        </p:txBody>
      </p:sp>
      <p:sp>
        <p:nvSpPr>
          <p:cNvPr id="6" name="Footer Placeholder 5">
            <a:extLst>
              <a:ext uri="{FF2B5EF4-FFF2-40B4-BE49-F238E27FC236}">
                <a16:creationId xmlns:a16="http://schemas.microsoft.com/office/drawing/2014/main" xmlns="" id="{41E1C525-DB94-4131-B0F7-CFC0D2A0C3BD}"/>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xmlns="" id="{9222E7BD-7B12-4288-A30C-FE6B5FA46EC2}"/>
              </a:ext>
            </a:extLst>
          </p:cNvPr>
          <p:cNvSpPr>
            <a:spLocks noGrp="1"/>
          </p:cNvSpPr>
          <p:nvPr>
            <p:ph type="sldNum" sz="quarter" idx="12"/>
          </p:nvPr>
        </p:nvSpPr>
        <p:spPr/>
        <p:txBody>
          <a:body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119928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9766356-B50F-4C55-8D8D-53815ECD77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a16="http://schemas.microsoft.com/office/drawing/2014/main" xmlns="" id="{C5BC0002-EF71-4C04-9C3F-56B5BE3E36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xmlns="" id="{394B28EF-A0FB-4B2D-BA70-9B457A0EFA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A641F-BA86-4173-88C6-8079B21A7DFC}" type="datetimeFigureOut">
              <a:rPr lang="ru-RU" smtClean="0"/>
              <a:pPr/>
              <a:t>30.09.2022</a:t>
            </a:fld>
            <a:endParaRPr lang="ru-RU"/>
          </a:p>
        </p:txBody>
      </p:sp>
      <p:sp>
        <p:nvSpPr>
          <p:cNvPr id="5" name="Footer Placeholder 4">
            <a:extLst>
              <a:ext uri="{FF2B5EF4-FFF2-40B4-BE49-F238E27FC236}">
                <a16:creationId xmlns:a16="http://schemas.microsoft.com/office/drawing/2014/main" xmlns="" id="{25FC0914-42AE-4E5F-BC1A-26380664FB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a16="http://schemas.microsoft.com/office/drawing/2014/main" xmlns="" id="{FF9A618C-2396-4D7B-9EE6-AFED47AF5D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C145E-2D9F-4703-A7F6-778273F0BCC8}" type="slidenum">
              <a:rPr lang="ru-RU" smtClean="0"/>
              <a:pPr/>
              <a:t>‹#›</a:t>
            </a:fld>
            <a:endParaRPr lang="ru-RU"/>
          </a:p>
        </p:txBody>
      </p:sp>
    </p:spTree>
    <p:extLst>
      <p:ext uri="{BB962C8B-B14F-4D97-AF65-F5344CB8AC3E}">
        <p14:creationId xmlns:p14="http://schemas.microsoft.com/office/powerpoint/2010/main" xmlns="" val="53968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echtarget.com/searchsoftwarequality/definition/versioning" TargetMode="External"/><Relationship Id="rId2" Type="http://schemas.openxmlformats.org/officeDocument/2006/relationships/hyperlink" Target="https://www.techtarget.com/searchcontentmanagement/definition/taxonomy" TargetMode="External"/><Relationship Id="rId1" Type="http://schemas.openxmlformats.org/officeDocument/2006/relationships/slideLayout" Target="../slideLayouts/slideLayout2.xml"/><Relationship Id="rId4" Type="http://schemas.openxmlformats.org/officeDocument/2006/relationships/hyperlink" Target="https://www.techtarget.com/searchstorage/definition/archive"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echtarget.com/searchcontentmanagement/definition/What-is-digital-asset-management" TargetMode="External"/><Relationship Id="rId2" Type="http://schemas.openxmlformats.org/officeDocument/2006/relationships/hyperlink" Target="https://www.techtarget.com/searchcontentmanagement/definition/content-management-system-CMS" TargetMode="External"/><Relationship Id="rId1" Type="http://schemas.openxmlformats.org/officeDocument/2006/relationships/slideLayout" Target="../slideLayouts/slideLayout2.xml"/><Relationship Id="rId6" Type="http://schemas.openxmlformats.org/officeDocument/2006/relationships/hyperlink" Target="https://www.techtarget.com/whatis/definition/Drupal" TargetMode="External"/><Relationship Id="rId5" Type="http://schemas.openxmlformats.org/officeDocument/2006/relationships/hyperlink" Target="https://www.techtarget.com/whatis/definition/Joomla" TargetMode="External"/><Relationship Id="rId4" Type="http://schemas.openxmlformats.org/officeDocument/2006/relationships/hyperlink" Target="https://www.techtarget.com/searchcontentmanagement/definition/WordPr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2">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4">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Rectangle 40">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Rectangle 44">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47" name="Freeform: Shape 46">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xmlns="" id="{C7F2BAE9-BFB4-45CD-848C-49A2980B69EB}"/>
              </a:ext>
            </a:extLst>
          </p:cNvPr>
          <p:cNvSpPr>
            <a:spLocks noGrp="1"/>
          </p:cNvSpPr>
          <p:nvPr>
            <p:ph type="subTitle" idx="1"/>
          </p:nvPr>
        </p:nvSpPr>
        <p:spPr>
          <a:xfrm>
            <a:off x="2410629" y="3153679"/>
            <a:ext cx="7621733" cy="792386"/>
          </a:xfrm>
          <a:noFill/>
        </p:spPr>
        <p:txBody>
          <a:bodyPr>
            <a:normAutofit/>
          </a:bodyPr>
          <a:lstStyle/>
          <a:p>
            <a:r>
              <a:rPr lang="en-US" sz="3200" b="1" dirty="0">
                <a:solidFill>
                  <a:srgbClr val="080808"/>
                </a:solidFill>
              </a:rPr>
              <a:t>MEDIA MANAGEMENT AND MARKETING</a:t>
            </a:r>
            <a:endParaRPr lang="ru-RU" sz="3200" b="1" dirty="0">
              <a:solidFill>
                <a:srgbClr val="080808"/>
              </a:solidFill>
            </a:endParaRPr>
          </a:p>
        </p:txBody>
      </p:sp>
      <p:sp>
        <p:nvSpPr>
          <p:cNvPr id="51" name="Freeform: Shape 50">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Rectangle 52">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3725747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2">
            <a:extLst>
              <a:ext uri="{FF2B5EF4-FFF2-40B4-BE49-F238E27FC236}">
                <a16:creationId xmlns:a16="http://schemas.microsoft.com/office/drawing/2014/main" xmlns=""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4">
            <a:extLst>
              <a:ext uri="{FF2B5EF4-FFF2-40B4-BE49-F238E27FC236}">
                <a16:creationId xmlns:a16="http://schemas.microsoft.com/office/drawing/2014/main" xmlns=""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xmlns=""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Shape 38">
            <a:extLst>
              <a:ext uri="{FF2B5EF4-FFF2-40B4-BE49-F238E27FC236}">
                <a16:creationId xmlns:a16="http://schemas.microsoft.com/office/drawing/2014/main" xmlns=""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Rectangle 40">
            <a:extLst>
              <a:ext uri="{FF2B5EF4-FFF2-40B4-BE49-F238E27FC236}">
                <a16:creationId xmlns:a16="http://schemas.microsoft.com/office/drawing/2014/main" xmlns=""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xmlns=""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Rectangle 44">
            <a:extLst>
              <a:ext uri="{FF2B5EF4-FFF2-40B4-BE49-F238E27FC236}">
                <a16:creationId xmlns:a16="http://schemas.microsoft.com/office/drawing/2014/main" xmlns=""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47" name="Freeform: Shape 46">
            <a:extLst>
              <a:ext uri="{FF2B5EF4-FFF2-40B4-BE49-F238E27FC236}">
                <a16:creationId xmlns:a16="http://schemas.microsoft.com/office/drawing/2014/main" xmlns=""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Shape 48">
            <a:extLst>
              <a:ext uri="{FF2B5EF4-FFF2-40B4-BE49-F238E27FC236}">
                <a16:creationId xmlns:a16="http://schemas.microsoft.com/office/drawing/2014/main" xmlns=""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xmlns="" id="{C7F2BAE9-BFB4-45CD-848C-49A2980B69EB}"/>
              </a:ext>
            </a:extLst>
          </p:cNvPr>
          <p:cNvSpPr>
            <a:spLocks noGrp="1"/>
          </p:cNvSpPr>
          <p:nvPr>
            <p:ph type="subTitle" idx="1"/>
          </p:nvPr>
        </p:nvSpPr>
        <p:spPr>
          <a:xfrm>
            <a:off x="2444496" y="2991492"/>
            <a:ext cx="7621733" cy="792386"/>
          </a:xfrm>
          <a:noFill/>
        </p:spPr>
        <p:txBody>
          <a:bodyPr>
            <a:noAutofit/>
          </a:bodyPr>
          <a:lstStyle/>
          <a:p>
            <a:r>
              <a:rPr lang="en-US" sz="4000" b="1" dirty="0" smtClean="0">
                <a:solidFill>
                  <a:srgbClr val="080808"/>
                </a:solidFill>
              </a:rPr>
              <a:t>Content management </a:t>
            </a:r>
            <a:endParaRPr lang="ru-RU" sz="4000" b="1" dirty="0">
              <a:solidFill>
                <a:srgbClr val="080808"/>
              </a:solidFill>
            </a:endParaRPr>
          </a:p>
        </p:txBody>
      </p:sp>
      <p:sp>
        <p:nvSpPr>
          <p:cNvPr id="51" name="Freeform: Shape 50">
            <a:extLst>
              <a:ext uri="{FF2B5EF4-FFF2-40B4-BE49-F238E27FC236}">
                <a16:creationId xmlns:a16="http://schemas.microsoft.com/office/drawing/2014/main" xmlns=""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Rectangle 52">
            <a:extLst>
              <a:ext uri="{FF2B5EF4-FFF2-40B4-BE49-F238E27FC236}">
                <a16:creationId xmlns:a16="http://schemas.microsoft.com/office/drawing/2014/main" xmlns=""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3725747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98B756F-3845-4F58-9A88-08DBBFB4776A}"/>
              </a:ext>
            </a:extLst>
          </p:cNvPr>
          <p:cNvSpPr>
            <a:spLocks noGrp="1"/>
          </p:cNvSpPr>
          <p:nvPr>
            <p:ph type="title"/>
          </p:nvPr>
        </p:nvSpPr>
        <p:spPr>
          <a:xfrm>
            <a:off x="643467" y="321734"/>
            <a:ext cx="10905066" cy="1135737"/>
          </a:xfrm>
        </p:spPr>
        <p:txBody>
          <a:bodyPr>
            <a:normAutofit/>
          </a:bodyPr>
          <a:lstStyle/>
          <a:p>
            <a:r>
              <a:rPr lang="en-US" sz="3600" b="1" dirty="0" smtClean="0"/>
              <a:t>Content management</a:t>
            </a:r>
            <a:endParaRPr lang="ru-RU" sz="3600" b="1" dirty="0"/>
          </a:p>
        </p:txBody>
      </p:sp>
      <p:sp>
        <p:nvSpPr>
          <p:cNvPr id="3" name="Content Placeholder 2">
            <a:extLst>
              <a:ext uri="{FF2B5EF4-FFF2-40B4-BE49-F238E27FC236}">
                <a16:creationId xmlns:a16="http://schemas.microsoft.com/office/drawing/2014/main" xmlns="" id="{446610F7-6053-47A3-9DFD-52046DC089A4}"/>
              </a:ext>
            </a:extLst>
          </p:cNvPr>
          <p:cNvSpPr>
            <a:spLocks noGrp="1"/>
          </p:cNvSpPr>
          <p:nvPr>
            <p:ph idx="1"/>
          </p:nvPr>
        </p:nvSpPr>
        <p:spPr>
          <a:xfrm>
            <a:off x="587694" y="1744132"/>
            <a:ext cx="10905066" cy="3539067"/>
          </a:xfrm>
        </p:spPr>
        <p:txBody>
          <a:bodyPr>
            <a:normAutofit/>
          </a:bodyPr>
          <a:lstStyle/>
          <a:p>
            <a:pPr marL="0" indent="0" algn="ctr">
              <a:buNone/>
            </a:pPr>
            <a:r>
              <a:rPr lang="en-US" b="1" dirty="0" smtClean="0"/>
              <a:t>Content management (CM) is the process for collection, delivery, retrieval, governance and overall management of information in any format. The term is typically used in reference to administration of the digital content lifecycle, from creation to permanent storage or deletion. The content involved may be images, video, audio and multimedia as well as text.</a:t>
            </a: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itle 1">
            <a:extLst>
              <a:ext uri="{FF2B5EF4-FFF2-40B4-BE49-F238E27FC236}">
                <a16:creationId xmlns:a16="http://schemas.microsoft.com/office/drawing/2014/main" xmlns="" id="{598B756F-3845-4F58-9A88-08DBBFB4776A}"/>
              </a:ext>
            </a:extLst>
          </p:cNvPr>
          <p:cNvSpPr txBox="1">
            <a:spLocks/>
          </p:cNvSpPr>
          <p:nvPr/>
        </p:nvSpPr>
        <p:spPr>
          <a:xfrm>
            <a:off x="1286934" y="5722263"/>
            <a:ext cx="10905066" cy="1135737"/>
          </a:xfrm>
          <a:prstGeom prst="rect">
            <a:avLst/>
          </a:prstGeom>
        </p:spPr>
        <p:txBody>
          <a:bodyPr vert="horz" lIns="91440" tIns="45720" rIns="91440" bIns="45720" rtlCol="0" anchor="ctr">
            <a:normAutofit/>
          </a:bodyPr>
          <a:lstStyle/>
          <a:p>
            <a:pPr lvl="0">
              <a:lnSpc>
                <a:spcPct val="90000"/>
              </a:lnSpc>
              <a:spcBef>
                <a:spcPct val="0"/>
              </a:spcBef>
            </a:pPr>
            <a:r>
              <a:rPr lang="en-US" sz="2000" dirty="0" smtClean="0"/>
              <a:t>*Content </a:t>
            </a:r>
            <a:r>
              <a:rPr lang="en-US" sz="2000" dirty="0" smtClean="0"/>
              <a:t>management practices and processes can vary by purpose and organization. This can lead to differences in steps or terminology.</a:t>
            </a:r>
            <a:endParaRPr kumimoji="0" lang="ru-RU" sz="20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 val="2526491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122" name="Picture 2" descr="What is content management (CM)? - Definition from WhatIs.com"/>
          <p:cNvPicPr>
            <a:picLocks noChangeAspect="1" noChangeArrowheads="1"/>
          </p:cNvPicPr>
          <p:nvPr/>
        </p:nvPicPr>
        <p:blipFill>
          <a:blip r:embed="rId2"/>
          <a:srcRect l="5118" t="8728" r="5003" b="8823"/>
          <a:stretch>
            <a:fillRect/>
          </a:stretch>
        </p:blipFill>
        <p:spPr bwMode="auto">
          <a:xfrm>
            <a:off x="1576159" y="1467863"/>
            <a:ext cx="8646536" cy="3645568"/>
          </a:xfrm>
          <a:prstGeom prst="rect">
            <a:avLst/>
          </a:prstGeom>
          <a:noFill/>
        </p:spPr>
      </p:pic>
    </p:spTree>
    <p:extLst>
      <p:ext uri="{BB962C8B-B14F-4D97-AF65-F5344CB8AC3E}">
        <p14:creationId xmlns:p14="http://schemas.microsoft.com/office/powerpoint/2010/main" xmlns="" val="4236731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98B756F-3845-4F58-9A88-08DBBFB4776A}"/>
              </a:ext>
            </a:extLst>
          </p:cNvPr>
          <p:cNvSpPr>
            <a:spLocks noGrp="1"/>
          </p:cNvSpPr>
          <p:nvPr>
            <p:ph type="title"/>
          </p:nvPr>
        </p:nvSpPr>
        <p:spPr>
          <a:xfrm>
            <a:off x="360960" y="0"/>
            <a:ext cx="10905066" cy="1135737"/>
          </a:xfrm>
        </p:spPr>
        <p:txBody>
          <a:bodyPr>
            <a:normAutofit/>
          </a:bodyPr>
          <a:lstStyle/>
          <a:p>
            <a:r>
              <a:rPr lang="en-US" sz="3200" b="1" dirty="0" smtClean="0"/>
              <a:t>Content management</a:t>
            </a:r>
            <a:endParaRPr lang="ru-RU" sz="3200" b="1" dirty="0"/>
          </a:p>
        </p:txBody>
      </p:sp>
      <p:sp>
        <p:nvSpPr>
          <p:cNvPr id="3" name="Content Placeholder 2">
            <a:extLst>
              <a:ext uri="{FF2B5EF4-FFF2-40B4-BE49-F238E27FC236}">
                <a16:creationId xmlns:a16="http://schemas.microsoft.com/office/drawing/2014/main" xmlns="" id="{446610F7-6053-47A3-9DFD-52046DC089A4}"/>
              </a:ext>
            </a:extLst>
          </p:cNvPr>
          <p:cNvSpPr>
            <a:spLocks noGrp="1"/>
          </p:cNvSpPr>
          <p:nvPr>
            <p:ph idx="1"/>
          </p:nvPr>
        </p:nvSpPr>
        <p:spPr>
          <a:xfrm>
            <a:off x="587694" y="1143000"/>
            <a:ext cx="10905066" cy="5438274"/>
          </a:xfrm>
        </p:spPr>
        <p:txBody>
          <a:bodyPr>
            <a:noAutofit/>
          </a:bodyPr>
          <a:lstStyle/>
          <a:p>
            <a:pPr>
              <a:buNone/>
            </a:pPr>
            <a:r>
              <a:rPr lang="en-US" sz="2000" b="1" dirty="0" smtClean="0"/>
              <a:t>The stages of the content management lifecycle are:</a:t>
            </a:r>
            <a:endParaRPr lang="en-US" sz="2000" b="1" dirty="0" smtClean="0"/>
          </a:p>
          <a:p>
            <a:endParaRPr lang="en-US" sz="2000" b="1" dirty="0" smtClean="0"/>
          </a:p>
          <a:p>
            <a:r>
              <a:rPr lang="en-US" sz="2000" b="1" dirty="0" smtClean="0"/>
              <a:t>Organization</a:t>
            </a:r>
            <a:r>
              <a:rPr lang="en-US" sz="2000" dirty="0" smtClean="0"/>
              <a:t>: The first stage where categories are created, </a:t>
            </a:r>
            <a:r>
              <a:rPr lang="en-US" sz="2000" u="sng" dirty="0" smtClean="0">
                <a:hlinkClick r:id="rId2"/>
              </a:rPr>
              <a:t>taxonomies</a:t>
            </a:r>
            <a:r>
              <a:rPr lang="en-US" sz="2000" dirty="0" smtClean="0"/>
              <a:t> designed and classification schemes developed.</a:t>
            </a:r>
          </a:p>
          <a:p>
            <a:r>
              <a:rPr lang="en-US" sz="2000" b="1" dirty="0" smtClean="0"/>
              <a:t>Creation</a:t>
            </a:r>
            <a:r>
              <a:rPr lang="en-US" sz="2000" dirty="0" smtClean="0"/>
              <a:t>: Content is classified into architectural categories.</a:t>
            </a:r>
          </a:p>
          <a:p>
            <a:r>
              <a:rPr lang="en-US" sz="2000" b="1" dirty="0" smtClean="0"/>
              <a:t>Storage</a:t>
            </a:r>
            <a:r>
              <a:rPr lang="en-US" sz="2000" dirty="0" smtClean="0"/>
              <a:t>: Content format and storage decisions are made based on ease of access, delivery, security and other factors dependent on the organization's needs.</a:t>
            </a:r>
          </a:p>
          <a:p>
            <a:r>
              <a:rPr lang="en-US" sz="2000" b="1" dirty="0" smtClean="0"/>
              <a:t>Workflow</a:t>
            </a:r>
            <a:r>
              <a:rPr lang="en-US" sz="2000" dirty="0" smtClean="0"/>
              <a:t>: Rules are designed to keep content moving through various roles while maintaining consistency with the organization's policies.</a:t>
            </a:r>
          </a:p>
          <a:p>
            <a:r>
              <a:rPr lang="en-US" sz="2000" b="1" dirty="0" smtClean="0"/>
              <a:t>Editing/</a:t>
            </a:r>
            <a:r>
              <a:rPr lang="en-US" sz="2000" b="1" u="sng" dirty="0" smtClean="0">
                <a:hlinkClick r:id="rId3"/>
              </a:rPr>
              <a:t>Versioning</a:t>
            </a:r>
            <a:r>
              <a:rPr lang="en-US" sz="2000" dirty="0" smtClean="0"/>
              <a:t>: This step involves managing multiple content versions and presentation changes.</a:t>
            </a:r>
          </a:p>
          <a:p>
            <a:r>
              <a:rPr lang="en-US" sz="2000" b="1" dirty="0" smtClean="0"/>
              <a:t>Publishing</a:t>
            </a:r>
            <a:r>
              <a:rPr lang="en-US" sz="2000" dirty="0" smtClean="0"/>
              <a:t>: The stage where content is delivered to users, which can be defined as website visitors or internal publishing via the Intranet for employees.</a:t>
            </a:r>
          </a:p>
          <a:p>
            <a:r>
              <a:rPr lang="en-US" sz="2000" b="1" dirty="0" smtClean="0"/>
              <a:t>Removal/</a:t>
            </a:r>
            <a:r>
              <a:rPr lang="en-US" sz="2000" b="1" u="sng" dirty="0" smtClean="0">
                <a:hlinkClick r:id="rId4"/>
              </a:rPr>
              <a:t>Archives</a:t>
            </a:r>
            <a:r>
              <a:rPr lang="en-US" sz="2000" dirty="0" smtClean="0"/>
              <a:t>: The final stage where content is deleted or moved to an archive when it is infrequently accessed or obsolete.</a:t>
            </a:r>
          </a:p>
          <a:p>
            <a:pPr marL="0" indent="0">
              <a:buNone/>
            </a:pPr>
            <a:endParaRPr lang="ru-RU"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2526491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Web Content Management System (WCMS) - A Guide | Techfunnel"/>
          <p:cNvPicPr>
            <a:picLocks noChangeAspect="1" noChangeArrowheads="1"/>
          </p:cNvPicPr>
          <p:nvPr/>
        </p:nvPicPr>
        <p:blipFill>
          <a:blip r:embed="rId2"/>
          <a:srcRect/>
          <a:stretch>
            <a:fillRect/>
          </a:stretch>
        </p:blipFill>
        <p:spPr bwMode="auto">
          <a:xfrm>
            <a:off x="0" y="0"/>
            <a:ext cx="6164598" cy="3573379"/>
          </a:xfrm>
          <a:prstGeom prst="rect">
            <a:avLst/>
          </a:prstGeom>
          <a:noFill/>
        </p:spPr>
      </p:pic>
      <p:sp>
        <p:nvSpPr>
          <p:cNvPr id="13" name="Title 1">
            <a:extLst>
              <a:ext uri="{FF2B5EF4-FFF2-40B4-BE49-F238E27FC236}">
                <a16:creationId xmlns:a16="http://schemas.microsoft.com/office/drawing/2014/main" xmlns="" id="{598B756F-3845-4F58-9A88-08DBBFB4776A}"/>
              </a:ext>
            </a:extLst>
          </p:cNvPr>
          <p:cNvSpPr>
            <a:spLocks noGrp="1"/>
          </p:cNvSpPr>
          <p:nvPr>
            <p:ph type="title"/>
          </p:nvPr>
        </p:nvSpPr>
        <p:spPr>
          <a:xfrm>
            <a:off x="770019" y="5469591"/>
            <a:ext cx="10905066" cy="1135737"/>
          </a:xfrm>
        </p:spPr>
        <p:txBody>
          <a:bodyPr>
            <a:normAutofit/>
          </a:bodyPr>
          <a:lstStyle/>
          <a:p>
            <a:pPr algn="r"/>
            <a:r>
              <a:rPr lang="en-US" sz="4000" b="1" dirty="0" smtClean="0"/>
              <a:t>Content management</a:t>
            </a:r>
            <a:endParaRPr lang="ru-RU" sz="4000" b="1" dirty="0"/>
          </a:p>
        </p:txBody>
      </p:sp>
    </p:spTree>
    <p:extLst>
      <p:ext uri="{BB962C8B-B14F-4D97-AF65-F5344CB8AC3E}">
        <p14:creationId xmlns:p14="http://schemas.microsoft.com/office/powerpoint/2010/main" xmlns="" val="2526491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xmlns="" id="{598B756F-3845-4F58-9A88-08DBBFB4776A}"/>
              </a:ext>
            </a:extLst>
          </p:cNvPr>
          <p:cNvSpPr>
            <a:spLocks noGrp="1"/>
          </p:cNvSpPr>
          <p:nvPr>
            <p:ph type="title"/>
          </p:nvPr>
        </p:nvSpPr>
        <p:spPr>
          <a:xfrm>
            <a:off x="372979" y="276726"/>
            <a:ext cx="10905066" cy="1135737"/>
          </a:xfrm>
        </p:spPr>
        <p:txBody>
          <a:bodyPr>
            <a:normAutofit/>
          </a:bodyPr>
          <a:lstStyle/>
          <a:p>
            <a:r>
              <a:rPr lang="en-US" sz="3200" b="1" dirty="0" smtClean="0"/>
              <a:t>Content management</a:t>
            </a:r>
            <a:endParaRPr lang="ru-RU" sz="3200" b="1" dirty="0"/>
          </a:p>
        </p:txBody>
      </p:sp>
      <p:sp>
        <p:nvSpPr>
          <p:cNvPr id="3" name="Content Placeholder 2">
            <a:extLst>
              <a:ext uri="{FF2B5EF4-FFF2-40B4-BE49-F238E27FC236}">
                <a16:creationId xmlns:a16="http://schemas.microsoft.com/office/drawing/2014/main" xmlns="" id="{446610F7-6053-47A3-9DFD-52046DC089A4}"/>
              </a:ext>
            </a:extLst>
          </p:cNvPr>
          <p:cNvSpPr>
            <a:spLocks noGrp="1"/>
          </p:cNvSpPr>
          <p:nvPr>
            <p:ph idx="1"/>
          </p:nvPr>
        </p:nvSpPr>
        <p:spPr>
          <a:xfrm>
            <a:off x="587694" y="1780674"/>
            <a:ext cx="10905066" cy="3296653"/>
          </a:xfrm>
        </p:spPr>
        <p:txBody>
          <a:bodyPr>
            <a:noAutofit/>
          </a:bodyPr>
          <a:lstStyle/>
          <a:p>
            <a:r>
              <a:rPr lang="en-US" sz="2000" b="1" dirty="0" smtClean="0"/>
              <a:t>Content management systems and tools</a:t>
            </a:r>
          </a:p>
          <a:p>
            <a:r>
              <a:rPr lang="en-US" sz="2000" dirty="0" smtClean="0"/>
              <a:t>In addition to content management platforms for specific content types, there are also general content management systems (</a:t>
            </a:r>
            <a:r>
              <a:rPr lang="en-US" sz="2000" u="sng" dirty="0" smtClean="0">
                <a:hlinkClick r:id="rId2"/>
              </a:rPr>
              <a:t>CMS</a:t>
            </a:r>
            <a:r>
              <a:rPr lang="en-US" sz="2000" dirty="0" smtClean="0"/>
              <a:t>) which provide automated processes for collaborative digital content management and creation.</a:t>
            </a:r>
          </a:p>
          <a:p>
            <a:r>
              <a:rPr lang="en-US" sz="2000" dirty="0" smtClean="0"/>
              <a:t>A CMS commonly includes features such as format management, publishing functionality and the ability to update content. A CMS can allow a user to create a unified look and have version control, but a downside is that it often can require specific training for content creators. A digital asset management (</a:t>
            </a:r>
            <a:r>
              <a:rPr lang="en-US" sz="2000" u="sng" dirty="0" smtClean="0">
                <a:hlinkClick r:id="rId3"/>
              </a:rPr>
              <a:t>DAM</a:t>
            </a:r>
            <a:r>
              <a:rPr lang="en-US" sz="2000" dirty="0" smtClean="0"/>
              <a:t>) system is another type of CMS that manages documents, movies and other rich media assets. A few examples of notable </a:t>
            </a:r>
            <a:r>
              <a:rPr lang="en-US" sz="2000" dirty="0" err="1" smtClean="0"/>
              <a:t>CMSes</a:t>
            </a:r>
            <a:r>
              <a:rPr lang="en-US" sz="2000" dirty="0" smtClean="0"/>
              <a:t> are </a:t>
            </a:r>
            <a:r>
              <a:rPr lang="en-US" sz="2000" u="sng" dirty="0" err="1" smtClean="0">
                <a:hlinkClick r:id="rId4"/>
              </a:rPr>
              <a:t>WordPress</a:t>
            </a:r>
            <a:r>
              <a:rPr lang="en-US" sz="2000" dirty="0" smtClean="0"/>
              <a:t>, </a:t>
            </a:r>
            <a:r>
              <a:rPr lang="en-US" sz="2000" u="sng" dirty="0" err="1" smtClean="0">
                <a:hlinkClick r:id="rId5"/>
              </a:rPr>
              <a:t>Joomla</a:t>
            </a:r>
            <a:r>
              <a:rPr lang="en-US" sz="2000" dirty="0" smtClean="0"/>
              <a:t>, and </a:t>
            </a:r>
            <a:r>
              <a:rPr lang="en-US" sz="2000" u="sng" dirty="0" err="1" smtClean="0">
                <a:hlinkClick r:id="rId6"/>
              </a:rPr>
              <a:t>Drupal</a:t>
            </a:r>
            <a:r>
              <a:rPr lang="en-US" sz="2000" dirty="0" smtClean="0"/>
              <a:t>.</a:t>
            </a:r>
            <a:endParaRPr lang="en-US" sz="2000" dirty="0"/>
          </a:p>
        </p:txBody>
      </p:sp>
      <p:sp>
        <p:nvSpPr>
          <p:cNvPr id="10" name="Rectangle 9">
            <a:extLst>
              <a:ext uri="{FF2B5EF4-FFF2-40B4-BE49-F238E27FC236}">
                <a16:creationId xmlns:a16="http://schemas.microsoft.com/office/drawing/2014/main" xmlns="" id="{2E80C965-DB6D-4F81-9E9E-B027384D0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xmlns="" id="{A580F890-B085-4E95-96AA-55AEBEC5CE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xmlns=""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xmlns=""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xmlns="" val="2526491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240</Words>
  <Application>Microsoft Office PowerPoint</Application>
  <PresentationFormat>Произвольный</PresentationFormat>
  <Paragraphs>20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Office Theme</vt:lpstr>
      <vt:lpstr>Слайд 1</vt:lpstr>
      <vt:lpstr>Слайд 2</vt:lpstr>
      <vt:lpstr>Content management</vt:lpstr>
      <vt:lpstr>Слайд 4</vt:lpstr>
      <vt:lpstr>Content management</vt:lpstr>
      <vt:lpstr>Content management</vt:lpstr>
      <vt:lpstr>Content management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Azel Zhanibek</dc:creator>
  <cp:lastModifiedBy>Azel Zhanibek</cp:lastModifiedBy>
  <cp:revision>17</cp:revision>
  <dcterms:created xsi:type="dcterms:W3CDTF">2020-09-16T03:50:13Z</dcterms:created>
  <dcterms:modified xsi:type="dcterms:W3CDTF">2022-09-30T08:09:38Z</dcterms:modified>
</cp:coreProperties>
</file>